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표지" id="{F72CD9FE-CC4B-403B-8596-2C2DD21366A5}">
          <p14:sldIdLst>
            <p14:sldId id="256"/>
          </p14:sldIdLst>
        </p14:section>
        <p14:section name="문서" id="{F4749E9E-F30B-4051-8A14-03381E65E030}">
          <p14:sldIdLst>
            <p14:sldId id="262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0070C0"/>
    <a:srgbClr val="FCAEAE"/>
    <a:srgbClr val="FF7A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>
      <p:cViewPr>
        <p:scale>
          <a:sx n="75" d="100"/>
          <a:sy n="75" d="100"/>
        </p:scale>
        <p:origin x="10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BD750-E577-4B36-A1E6-377295B9241A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A4033-BABD-4A7A-9513-869AFAFAB2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720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A4033-BABD-4A7A-9513-869AFAFAB2C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2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A4033-BABD-4A7A-9513-869AFAFAB2C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412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12191999" cy="2298700"/>
          </a:xfrm>
          <a:prstGeom prst="rect">
            <a:avLst/>
          </a:prstGeom>
          <a:solidFill>
            <a:srgbClr val="007D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767409" y="478296"/>
            <a:ext cx="1296144" cy="565328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r>
              <a:rPr lang="en-US" altLang="ko-KR" sz="2800" spc="-150" dirty="0" smtClean="0">
                <a:ln>
                  <a:solidFill>
                    <a:srgbClr val="FFC000">
                      <a:alpha val="30000"/>
                    </a:srgbClr>
                  </a:solidFill>
                </a:ln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Manual</a:t>
            </a:r>
            <a:endParaRPr lang="en-US" altLang="ko-KR" sz="2800" spc="-150" dirty="0">
              <a:ln>
                <a:solidFill>
                  <a:srgbClr val="FFC000">
                    <a:alpha val="30000"/>
                  </a:srgbClr>
                </a:solidFill>
              </a:ln>
              <a:solidFill>
                <a:srgbClr val="FFC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이등변 삼각형 8"/>
          <p:cNvSpPr/>
          <p:nvPr userDrawn="1"/>
        </p:nvSpPr>
        <p:spPr>
          <a:xfrm rot="16200000">
            <a:off x="10946272" y="-49974"/>
            <a:ext cx="1195754" cy="1295702"/>
          </a:xfrm>
          <a:prstGeom prst="triangle">
            <a:avLst>
              <a:gd name="adj" fmla="val 100000"/>
            </a:avLst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662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34707" y="0"/>
            <a:ext cx="657292" cy="71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767408" y="1043624"/>
            <a:ext cx="7820654" cy="701731"/>
          </a:xfrm>
        </p:spPr>
        <p:txBody>
          <a:bodyPr wrap="square">
            <a:spAutoFit/>
          </a:bodyPr>
          <a:lstStyle>
            <a:lvl1pPr>
              <a:defRPr lang="ko-KR" altLang="en-US" spc="-150" dirty="0">
                <a:ln w="12700">
                  <a:solidFill>
                    <a:schemeClr val="bg1">
                      <a:alpha val="70000"/>
                    </a:scheme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</a:lstStyle>
          <a:p>
            <a:pPr marL="0" lvl="0"/>
            <a:r>
              <a:rPr lang="ko-KR" altLang="en-US" dirty="0" smtClean="0"/>
              <a:t>문서 제목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767408" y="2651460"/>
            <a:ext cx="7455058" cy="3495340"/>
          </a:xfrm>
        </p:spPr>
        <p:txBody>
          <a:bodyPr>
            <a:normAutofit/>
          </a:bodyPr>
          <a:lstStyle>
            <a:lvl1pPr marL="177800" indent="-177800" algn="l">
              <a:lnSpc>
                <a:spcPct val="120000"/>
              </a:lnSpc>
              <a:buFont typeface="Wingdings" panose="05000000000000000000" pitchFamily="2" charset="2"/>
              <a:buChar char="§"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 smtClean="0"/>
              <a:t>문서 설명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856000" y="2618489"/>
            <a:ext cx="1296144" cy="30645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pPr marL="177800" indent="-177800">
              <a:buFont typeface="Wingdings" panose="05000000000000000000" pitchFamily="2" charset="2"/>
              <a:buChar char="§"/>
            </a:pPr>
            <a:r>
              <a:rPr lang="ko-KR" altLang="en-US" sz="1600" b="1" spc="-150" dirty="0" smtClean="0">
                <a:ln>
                  <a:noFill/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변경 이력</a:t>
            </a:r>
            <a:endParaRPr lang="en-US" altLang="ko-KR" sz="1600" b="1" spc="-150" dirty="0">
              <a:ln>
                <a:noFill/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82200" y="1776210"/>
            <a:ext cx="2091109" cy="341406"/>
          </a:xfrm>
          <a:prstGeom prst="rect">
            <a:avLst/>
          </a:prstGeom>
        </p:spPr>
      </p:pic>
      <p:cxnSp>
        <p:nvCxnSpPr>
          <p:cNvPr id="21" name="직선 연결선 20"/>
          <p:cNvCxnSpPr/>
          <p:nvPr userDrawn="1"/>
        </p:nvCxnSpPr>
        <p:spPr>
          <a:xfrm>
            <a:off x="8607896" y="2420888"/>
            <a:ext cx="0" cy="4316164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7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143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35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19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51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85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77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80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12191999" cy="692696"/>
          </a:xfrm>
          <a:prstGeom prst="rect">
            <a:avLst/>
          </a:prstGeom>
          <a:solidFill>
            <a:srgbClr val="007D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9359900" y="86247"/>
            <a:ext cx="2743200" cy="535531"/>
          </a:xfr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lang="ko-KR" altLang="en-US" sz="3200" spc="-150" smtClean="0">
                <a:ln w="12700">
                  <a:solidFill>
                    <a:schemeClr val="bg1">
                      <a:alpha val="70000"/>
                    </a:scheme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4148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18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4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3740A-D7EE-4B02-9A5A-92CE16B27E8C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019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ctrTitle"/>
          </p:nvPr>
        </p:nvSpPr>
        <p:spPr>
          <a:xfrm>
            <a:off x="767408" y="1099024"/>
            <a:ext cx="9217024" cy="590931"/>
          </a:xfrm>
        </p:spPr>
        <p:txBody>
          <a:bodyPr/>
          <a:lstStyle/>
          <a:p>
            <a:r>
              <a:rPr lang="ko-KR" altLang="en-US" sz="3600" dirty="0" smtClean="0"/>
              <a:t>휴일근무사전신청서</a:t>
            </a:r>
            <a:r>
              <a:rPr lang="en-US" altLang="ko-KR" sz="3600" dirty="0" smtClean="0"/>
              <a:t>/</a:t>
            </a:r>
            <a:r>
              <a:rPr lang="ko-KR" altLang="en-US" sz="3600" dirty="0" smtClean="0"/>
              <a:t>보고서 작성 가이드</a:t>
            </a:r>
            <a:endParaRPr lang="ko-KR" altLang="en-US" sz="3600" dirty="0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휴일</a:t>
            </a:r>
            <a:r>
              <a:rPr lang="en-US" altLang="ko-KR" dirty="0" smtClean="0"/>
              <a:t>(</a:t>
            </a:r>
            <a:r>
              <a:rPr lang="ko-KR" altLang="en-US" dirty="0" smtClean="0"/>
              <a:t>주말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공휴일</a:t>
            </a:r>
            <a:r>
              <a:rPr lang="en-US" altLang="ko-KR" dirty="0" smtClean="0"/>
              <a:t>) </a:t>
            </a:r>
            <a:r>
              <a:rPr lang="ko-KR" altLang="en-US" dirty="0" smtClean="0"/>
              <a:t>근무 전과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근무 후에 반드시 상신하여야 하는 전자 결재의 작성 가이드입니다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휴일 근무 관련 참고 사항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휴게 시간은 근무 시간에서 </a:t>
            </a:r>
            <a:r>
              <a:rPr lang="ko-KR" altLang="en-US" dirty="0"/>
              <a:t>자동 </a:t>
            </a:r>
            <a:r>
              <a:rPr lang="ko-KR" altLang="en-US" dirty="0" smtClean="0"/>
              <a:t>제외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12:30~13:30</a:t>
            </a:r>
            <a:r>
              <a:rPr lang="en-US" altLang="ko-KR" dirty="0"/>
              <a:t>, </a:t>
            </a:r>
            <a:r>
              <a:rPr lang="en-US" altLang="ko-KR" dirty="0" smtClean="0"/>
              <a:t>8:00~19:00 </a:t>
            </a:r>
            <a:r>
              <a:rPr lang="en-US" altLang="ko-KR" dirty="0"/>
              <a:t>(</a:t>
            </a:r>
            <a:r>
              <a:rPr lang="ko-KR" altLang="en-US" dirty="0"/>
              <a:t>식사 않고 근무 하여도 제외</a:t>
            </a:r>
            <a:r>
              <a:rPr lang="en-US" altLang="ko-KR" dirty="0"/>
              <a:t>)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- 1</a:t>
            </a:r>
            <a:r>
              <a:rPr lang="ko-KR" altLang="en-US" dirty="0"/>
              <a:t>일 근무 인정 시간</a:t>
            </a:r>
            <a:r>
              <a:rPr lang="en-US" altLang="ko-KR" dirty="0"/>
              <a:t>: </a:t>
            </a:r>
            <a:r>
              <a:rPr lang="ko-KR" altLang="en-US" dirty="0"/>
              <a:t>최대 </a:t>
            </a:r>
            <a:r>
              <a:rPr lang="en-US" altLang="ko-KR" dirty="0"/>
              <a:t>8</a:t>
            </a:r>
            <a:r>
              <a:rPr lang="ko-KR" altLang="en-US" dirty="0"/>
              <a:t>시간 </a:t>
            </a:r>
            <a:r>
              <a:rPr lang="en-US" altLang="ko-KR" dirty="0"/>
              <a:t>(</a:t>
            </a:r>
            <a:r>
              <a:rPr lang="ko-KR" altLang="en-US" dirty="0"/>
              <a:t>정산</a:t>
            </a:r>
            <a:r>
              <a:rPr lang="en-US" altLang="ko-KR" dirty="0"/>
              <a:t>: </a:t>
            </a:r>
            <a:r>
              <a:rPr lang="ko-KR" altLang="en-US" dirty="0"/>
              <a:t>시간 단위</a:t>
            </a:r>
            <a:r>
              <a:rPr lang="en-US" altLang="ko-KR" dirty="0"/>
              <a:t>)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일 </a:t>
            </a:r>
            <a:r>
              <a:rPr lang="ko-KR" altLang="en-US" dirty="0"/>
              <a:t>근무 인정 기준</a:t>
            </a:r>
            <a:r>
              <a:rPr lang="en-US" altLang="ko-KR" dirty="0"/>
              <a:t>: 06:00(</a:t>
            </a:r>
            <a:r>
              <a:rPr lang="ko-KR" altLang="en-US" dirty="0"/>
              <a:t>금일</a:t>
            </a:r>
            <a:r>
              <a:rPr lang="en-US" altLang="ko-KR" dirty="0"/>
              <a:t>)~06:00(</a:t>
            </a:r>
            <a:r>
              <a:rPr lang="ko-KR" altLang="en-US" dirty="0"/>
              <a:t>익일</a:t>
            </a:r>
            <a:r>
              <a:rPr lang="en-US" altLang="ko-KR" dirty="0"/>
              <a:t>) </a:t>
            </a:r>
            <a:br>
              <a:rPr lang="en-US" altLang="ko-KR" dirty="0"/>
            </a:br>
            <a:endParaRPr lang="en-US" altLang="ko-KR" dirty="0" smtClean="0"/>
          </a:p>
        </p:txBody>
      </p:sp>
      <p:graphicFrame>
        <p:nvGraphicFramePr>
          <p:cNvPr id="23" name="표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05026"/>
              </p:ext>
            </p:extLst>
          </p:nvPr>
        </p:nvGraphicFramePr>
        <p:xfrm>
          <a:off x="8904313" y="3047663"/>
          <a:ext cx="3129714" cy="35640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828967"/>
                <a:gridCol w="1691312"/>
                <a:gridCol w="609435"/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일시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내용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작성자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2017-04-10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dirty="0" smtClean="0"/>
                        <a:t>신규 작성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이민형</a:t>
                      </a:r>
                      <a:r>
                        <a:rPr lang="en-US" altLang="ko-KR" sz="1000" dirty="0" smtClean="0"/>
                        <a:t>CP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2" name="직선 연결선 21"/>
          <p:cNvCxnSpPr/>
          <p:nvPr/>
        </p:nvCxnSpPr>
        <p:spPr>
          <a:xfrm>
            <a:off x="8607896" y="2420888"/>
            <a:ext cx="0" cy="4316164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24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99" y="835536"/>
            <a:ext cx="5843747" cy="579123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8400256" y="911672"/>
            <a:ext cx="3651696" cy="4389536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>
            <a:defPPr>
              <a:defRPr lang="ko-KR"/>
            </a:defPPr>
            <a:lvl1pPr>
              <a:defRPr sz="2000"/>
            </a:lvl1pPr>
          </a:lstStyle>
          <a:p>
            <a:pPr>
              <a:spcAft>
                <a:spcPts val="1500"/>
              </a:spcAft>
            </a:pPr>
            <a:r>
              <a:rPr lang="ko-KR" altLang="en-US" sz="1800" dirty="0" smtClean="0"/>
              <a:t>반드시 근무 시작 전에 상신해야 함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결재 종결 유무는 무관함</a:t>
            </a:r>
            <a:r>
              <a:rPr lang="en-US" altLang="ko-KR" sz="1800" dirty="0" smtClean="0"/>
              <a:t>).</a:t>
            </a:r>
          </a:p>
          <a:p>
            <a:pPr marL="342900" indent="-342900">
              <a:spcAft>
                <a:spcPts val="1500"/>
              </a:spcAft>
              <a:buAutoNum type="arabicPeriod"/>
            </a:pPr>
            <a:r>
              <a:rPr lang="ko-KR" altLang="en-US" sz="1800" dirty="0" smtClean="0"/>
              <a:t>결재 라인 지정</a:t>
            </a:r>
            <a:r>
              <a:rPr lang="en-US" altLang="ko-KR" sz="1800" dirty="0" smtClean="0"/>
              <a:t>(SP</a:t>
            </a:r>
            <a:r>
              <a:rPr lang="ko-KR" altLang="en-US" sz="1800" dirty="0" smtClean="0"/>
              <a:t>님까지</a:t>
            </a:r>
            <a:r>
              <a:rPr lang="en-US" altLang="ko-KR" sz="1800" dirty="0" smtClean="0"/>
              <a:t>)</a:t>
            </a:r>
          </a:p>
          <a:p>
            <a:pPr marL="342900" indent="-342900">
              <a:spcAft>
                <a:spcPts val="1500"/>
              </a:spcAft>
              <a:buAutoNum type="arabicPeriod"/>
            </a:pPr>
            <a:r>
              <a:rPr lang="ko-KR" altLang="en-US" sz="1800" dirty="0" smtClean="0"/>
              <a:t>문서 제목 입력</a:t>
            </a:r>
            <a:endParaRPr lang="en-US" altLang="ko-KR" sz="1800" dirty="0" smtClean="0"/>
          </a:p>
          <a:p>
            <a:pPr marL="342900" indent="-342900">
              <a:spcAft>
                <a:spcPts val="1500"/>
              </a:spcAft>
              <a:buAutoNum type="arabicPeriod"/>
            </a:pPr>
            <a:r>
              <a:rPr lang="ko-KR" altLang="en-US" sz="1800" dirty="0" smtClean="0"/>
              <a:t>상세 내용 입력</a:t>
            </a:r>
            <a:endParaRPr lang="en-US" altLang="ko-KR" sz="1800" dirty="0" smtClean="0"/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ko-KR" altLang="en-US" sz="1800" dirty="0" smtClean="0"/>
              <a:t>근무일자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근무 예정일 입력</a:t>
            </a:r>
            <a:endParaRPr lang="en-US" altLang="ko-KR" sz="1800" dirty="0" smtClean="0"/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ko-KR" altLang="en-US" sz="1800" dirty="0" smtClean="0"/>
              <a:t>근무구분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사내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사외 근무 선택</a:t>
            </a:r>
            <a:endParaRPr lang="en-US" altLang="ko-KR" sz="1800" dirty="0"/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ko-KR" altLang="en-US" sz="1800" dirty="0" smtClean="0"/>
              <a:t>근무예상시간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근무 예상 시간 선택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실제 근무 시간과 일치하지 않아도 무관함</a:t>
            </a:r>
            <a:r>
              <a:rPr lang="en-US" altLang="ko-KR" sz="1800" dirty="0" smtClean="0"/>
              <a:t>.)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ko-KR" altLang="en-US" sz="1800" dirty="0" smtClean="0"/>
              <a:t>근무목적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계획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세부 내용 입력</a:t>
            </a:r>
            <a:endParaRPr lang="en-US" altLang="ko-KR" sz="1800" dirty="0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1</a:t>
            </a:fld>
            <a:endParaRPr lang="en-US" altLang="ko-KR"/>
          </a:p>
        </p:txBody>
      </p:sp>
      <p:sp>
        <p:nvSpPr>
          <p:cNvPr id="13" name="직사각형 12"/>
          <p:cNvSpPr/>
          <p:nvPr/>
        </p:nvSpPr>
        <p:spPr>
          <a:xfrm>
            <a:off x="1113074" y="2267185"/>
            <a:ext cx="906226" cy="2093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417874" y="2984252"/>
            <a:ext cx="4271726" cy="174014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952638" y="2113989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제목 6"/>
          <p:cNvSpPr txBox="1">
            <a:spLocks/>
          </p:cNvSpPr>
          <p:nvPr/>
        </p:nvSpPr>
        <p:spPr>
          <a:xfrm>
            <a:off x="71701" y="60906"/>
            <a:ext cx="9217024" cy="590931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400" b="1" dirty="0" smtClean="0">
                <a:solidFill>
                  <a:schemeClr val="bg1"/>
                </a:solidFill>
              </a:rPr>
              <a:t>휴일근무사전신청서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0138" y="2837889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246674" y="1289284"/>
            <a:ext cx="2633426" cy="10475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143513" y="1127035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207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99" y="835536"/>
            <a:ext cx="5843747" cy="5791236"/>
          </a:xfrm>
          <a:prstGeom prst="rect">
            <a:avLst/>
          </a:prstGeom>
        </p:spPr>
      </p:pic>
      <p:sp>
        <p:nvSpPr>
          <p:cNvPr id="25" name="자유형 24"/>
          <p:cNvSpPr/>
          <p:nvPr/>
        </p:nvSpPr>
        <p:spPr>
          <a:xfrm>
            <a:off x="5842000" y="4076700"/>
            <a:ext cx="838200" cy="2755900"/>
          </a:xfrm>
          <a:custGeom>
            <a:avLst/>
            <a:gdLst>
              <a:gd name="connsiteX0" fmla="*/ 800100 w 838200"/>
              <a:gd name="connsiteY0" fmla="*/ 0 h 2755900"/>
              <a:gd name="connsiteX1" fmla="*/ 0 w 838200"/>
              <a:gd name="connsiteY1" fmla="*/ 2425700 h 2755900"/>
              <a:gd name="connsiteX2" fmla="*/ 0 w 838200"/>
              <a:gd name="connsiteY2" fmla="*/ 2628900 h 2755900"/>
              <a:gd name="connsiteX3" fmla="*/ 838200 w 838200"/>
              <a:gd name="connsiteY3" fmla="*/ 2755900 h 2755900"/>
              <a:gd name="connsiteX4" fmla="*/ 800100 w 838200"/>
              <a:gd name="connsiteY4" fmla="*/ 0 h 275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2755900">
                <a:moveTo>
                  <a:pt x="800100" y="0"/>
                </a:moveTo>
                <a:lnTo>
                  <a:pt x="0" y="2425700"/>
                </a:lnTo>
                <a:lnTo>
                  <a:pt x="0" y="2628900"/>
                </a:lnTo>
                <a:lnTo>
                  <a:pt x="838200" y="2755900"/>
                </a:lnTo>
                <a:lnTo>
                  <a:pt x="8001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541075" y="911672"/>
            <a:ext cx="5510877" cy="4389536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>
            <a:defPPr>
              <a:defRPr lang="ko-KR"/>
            </a:defPPr>
            <a:lvl1pPr>
              <a:defRPr sz="2000"/>
            </a:lvl1pPr>
          </a:lstStyle>
          <a:p>
            <a:pPr>
              <a:spcAft>
                <a:spcPts val="800"/>
              </a:spcAft>
            </a:pPr>
            <a:r>
              <a:rPr lang="ko-KR" altLang="en-US" sz="1600" dirty="0" smtClean="0"/>
              <a:t>휴일 근무 후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일 이내 상신 권장</a:t>
            </a:r>
            <a:endParaRPr lang="en-US" altLang="ko-KR" sz="1600" dirty="0" smtClean="0"/>
          </a:p>
          <a:p>
            <a:pPr marL="342900" indent="-342900">
              <a:spcAft>
                <a:spcPts val="800"/>
              </a:spcAft>
              <a:buAutoNum type="arabicPeriod"/>
            </a:pPr>
            <a:r>
              <a:rPr lang="ko-KR" altLang="en-US" sz="1600" dirty="0" smtClean="0"/>
              <a:t>결재 라인 지정</a:t>
            </a:r>
            <a:r>
              <a:rPr lang="en-US" altLang="ko-KR" sz="1600" dirty="0" smtClean="0"/>
              <a:t>(SP</a:t>
            </a:r>
            <a:r>
              <a:rPr lang="ko-KR" altLang="en-US" sz="1600" dirty="0" smtClean="0"/>
              <a:t>님까지</a:t>
            </a:r>
            <a:r>
              <a:rPr lang="en-US" altLang="ko-KR" sz="1600" dirty="0" smtClean="0"/>
              <a:t>)</a:t>
            </a:r>
          </a:p>
          <a:p>
            <a:pPr marL="342900" indent="-342900">
              <a:spcAft>
                <a:spcPts val="800"/>
              </a:spcAft>
              <a:buAutoNum type="arabicPeriod"/>
            </a:pPr>
            <a:r>
              <a:rPr lang="ko-KR" altLang="en-US" sz="1600" dirty="0" smtClean="0"/>
              <a:t>문서 제목 입력</a:t>
            </a:r>
            <a:endParaRPr lang="en-US" altLang="ko-KR" sz="1600" dirty="0" smtClean="0"/>
          </a:p>
          <a:p>
            <a:pPr marL="342900" indent="-342900">
              <a:spcAft>
                <a:spcPts val="800"/>
              </a:spcAft>
              <a:buAutoNum type="arabicPeriod"/>
            </a:pPr>
            <a:r>
              <a:rPr lang="ko-KR" altLang="en-US" sz="1600" dirty="0" smtClean="0"/>
              <a:t>근무 월 선택 후 검색 클릭</a:t>
            </a:r>
            <a:endParaRPr lang="en-US" altLang="ko-KR" sz="1600" dirty="0" smtClean="0"/>
          </a:p>
          <a:p>
            <a:pPr marL="342900" indent="-342900">
              <a:spcAft>
                <a:spcPts val="800"/>
              </a:spcAft>
              <a:buAutoNum type="arabicPeriod"/>
            </a:pPr>
            <a:r>
              <a:rPr lang="ko-KR" altLang="en-US" sz="1600" dirty="0" smtClean="0"/>
              <a:t>해당하는 근무 시간 선택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(</a:t>
            </a:r>
            <a:r>
              <a:rPr lang="ko-KR" altLang="en-US" sz="1600" dirty="0" smtClean="0"/>
              <a:t>복수일을 근무한 경우 보고서는 함께 작성하여도 무관함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&gt;</a:t>
            </a:r>
            <a:r>
              <a:rPr lang="ko-KR" altLang="en-US" sz="1600" dirty="0" smtClean="0"/>
              <a:t>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일 연속 근무</a:t>
            </a:r>
            <a:r>
              <a:rPr lang="en-US" altLang="ko-KR" sz="1600" dirty="0" smtClean="0"/>
              <a:t>)</a:t>
            </a:r>
          </a:p>
          <a:p>
            <a:pPr marL="342900" indent="-342900">
              <a:spcAft>
                <a:spcPts val="800"/>
              </a:spcAft>
              <a:buAutoNum type="arabicPeriod"/>
            </a:pPr>
            <a:r>
              <a:rPr lang="ko-KR" altLang="en-US" sz="1600" dirty="0" smtClean="0"/>
              <a:t>업무내용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세부 내역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근무 내용 </a:t>
            </a:r>
            <a:r>
              <a:rPr lang="ko-KR" altLang="en-US" sz="1600" dirty="0" smtClean="0"/>
              <a:t>입력</a:t>
            </a:r>
            <a:endParaRPr lang="en-US" altLang="ko-KR" sz="1600" dirty="0" smtClean="0"/>
          </a:p>
          <a:p>
            <a:pPr marL="342900" indent="-342900">
              <a:spcAft>
                <a:spcPts val="800"/>
              </a:spcAft>
              <a:buAutoNum type="arabicPeriod"/>
            </a:pPr>
            <a:r>
              <a:rPr lang="ko-KR" altLang="en-US" sz="1600" dirty="0" smtClean="0"/>
              <a:t>참조문서 선택 클릭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ko-KR" altLang="en-US" sz="1600" dirty="0" smtClean="0"/>
              <a:t>해당하는 휴일근무사전신청서 체크 </a:t>
            </a:r>
            <a:r>
              <a:rPr lang="en-US" altLang="ko-KR" sz="1600" dirty="0" smtClean="0">
                <a:sym typeface="Wingdings" panose="05000000000000000000" pitchFamily="2" charset="2"/>
              </a:rPr>
              <a:t> </a:t>
            </a:r>
            <a:r>
              <a:rPr lang="ko-KR" altLang="en-US" sz="1600" dirty="0" smtClean="0">
                <a:sym typeface="Wingdings" panose="05000000000000000000" pitchFamily="2" charset="2"/>
              </a:rPr>
              <a:t>추가 </a:t>
            </a:r>
            <a:r>
              <a:rPr lang="en-US" altLang="ko-KR" sz="1600" dirty="0" smtClean="0">
                <a:sym typeface="Wingdings" panose="05000000000000000000" pitchFamily="2" charset="2"/>
              </a:rPr>
              <a:t> </a:t>
            </a:r>
            <a:r>
              <a:rPr lang="ko-KR" altLang="en-US" sz="1600" dirty="0" smtClean="0">
                <a:sym typeface="Wingdings" panose="05000000000000000000" pitchFamily="2" charset="2"/>
              </a:rPr>
              <a:t>저장</a:t>
            </a:r>
            <a:endParaRPr lang="en-US" altLang="ko-KR" sz="1600" dirty="0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2</a:t>
            </a:fld>
            <a:endParaRPr lang="en-US" altLang="ko-KR"/>
          </a:p>
        </p:txBody>
      </p:sp>
      <p:sp>
        <p:nvSpPr>
          <p:cNvPr id="13" name="직사각형 12"/>
          <p:cNvSpPr/>
          <p:nvPr/>
        </p:nvSpPr>
        <p:spPr>
          <a:xfrm>
            <a:off x="1113074" y="2343385"/>
            <a:ext cx="906226" cy="2093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7274" y="3412878"/>
            <a:ext cx="5287726" cy="5399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952638" y="2190189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제목 6"/>
          <p:cNvSpPr txBox="1">
            <a:spLocks/>
          </p:cNvSpPr>
          <p:nvPr/>
        </p:nvSpPr>
        <p:spPr>
          <a:xfrm>
            <a:off x="71701" y="60906"/>
            <a:ext cx="9217024" cy="590931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400" b="1" dirty="0" smtClean="0">
                <a:solidFill>
                  <a:schemeClr val="bg1"/>
                </a:solidFill>
              </a:rPr>
              <a:t>휴일근무보고서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9538" y="3266514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4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246674" y="1155934"/>
            <a:ext cx="2633426" cy="10475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143513" y="993685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418248" y="3000609"/>
            <a:ext cx="1468201" cy="2283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299088" y="2847414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232817" y="4294619"/>
            <a:ext cx="4580154" cy="20626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1085081" y="4148256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5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447928" y="6503572"/>
            <a:ext cx="375929" cy="2129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276081" y="6401599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6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6659364" y="4078441"/>
            <a:ext cx="3210736" cy="2748457"/>
            <a:chOff x="5231435" y="3500299"/>
            <a:chExt cx="3210736" cy="2748457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31435" y="3500299"/>
              <a:ext cx="3210736" cy="274845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6" name="직사각형 5"/>
            <p:cNvSpPr/>
            <p:nvPr/>
          </p:nvSpPr>
          <p:spPr>
            <a:xfrm>
              <a:off x="5317671" y="4148256"/>
              <a:ext cx="3086099" cy="23378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8184232" y="3933674"/>
              <a:ext cx="219539" cy="14846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7879432" y="3537434"/>
              <a:ext cx="219539" cy="14846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0" name="직선 화살표 연결선 9"/>
            <p:cNvCxnSpPr>
              <a:stCxn id="6" idx="0"/>
              <a:endCxn id="7" idx="1"/>
            </p:cNvCxnSpPr>
            <p:nvPr/>
          </p:nvCxnSpPr>
          <p:spPr>
            <a:xfrm flipV="1">
              <a:off x="6860721" y="4007909"/>
              <a:ext cx="1323511" cy="14034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화살표 연결선 11"/>
            <p:cNvCxnSpPr>
              <a:stCxn id="7" idx="0"/>
              <a:endCxn id="21" idx="2"/>
            </p:cNvCxnSpPr>
            <p:nvPr/>
          </p:nvCxnSpPr>
          <p:spPr>
            <a:xfrm flipH="1" flipV="1">
              <a:off x="7989202" y="3685903"/>
              <a:ext cx="304800" cy="24777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1548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FF7A5B"/>
        </a:solidFill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138</Words>
  <Application>Microsoft Office PowerPoint</Application>
  <PresentationFormat>와이드스크린</PresentationFormat>
  <Paragraphs>39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휴일근무사전신청서/보고서 작성 가이드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이민형</dc:creator>
  <cp:lastModifiedBy>이민형</cp:lastModifiedBy>
  <cp:revision>25</cp:revision>
  <dcterms:created xsi:type="dcterms:W3CDTF">2016-12-16T00:59:47Z</dcterms:created>
  <dcterms:modified xsi:type="dcterms:W3CDTF">2017-04-10T05:26:01Z</dcterms:modified>
</cp:coreProperties>
</file>